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7" r:id="rId2"/>
    <p:sldId id="508" r:id="rId3"/>
    <p:sldId id="520" r:id="rId4"/>
    <p:sldId id="527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FF00FF"/>
    <a:srgbClr val="FF6600"/>
    <a:srgbClr val="FF9933"/>
    <a:srgbClr val="FF3300"/>
    <a:srgbClr val="CCFFFF"/>
    <a:srgbClr val="FD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54" d="100"/>
          <a:sy n="54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2A1AB9-A79F-4345-8D59-D4FCB166569E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183A0C-9396-4DDA-B99F-E84BAAD66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6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4A9F2-843A-4B4C-8910-FC13A7015BB3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329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0F8E-9ED8-463D-A77D-46FE1A7DEA4F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7356-330A-4D72-95ED-9F126A415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CD96-93F2-4D4A-9FAD-1F219662F22D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6634-A4D8-4AF8-B49D-FE4744AB4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A8BF-604C-4D6E-A98E-7EE9644A6F2A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5E29-9FD8-4335-B15C-FF3FACB08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DD58-292F-4226-956F-FF22B6FD1429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DC38-46C5-4491-B888-EE11E090E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09DC-17A2-495D-8228-381162C6C808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8FDB-CB8C-436B-84A2-95A8792A1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085F-CFE7-469E-9F72-D822F738F6DE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83A0-8798-47D8-B3D6-DF1A59F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5CBB-2868-4866-8ABD-6767AE38376D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83FA-0683-49C3-BB0F-78E460940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D970-52EF-455C-A306-99558C3405D6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4E85-B982-4142-AB07-06F815D42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7C01-12B4-4E3C-B2ED-48E50B6419E3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6358-C025-496C-B1B0-5DA8504B0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B61A-3EFB-4770-BF52-5E91628A1CE5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609F-A9D7-4864-BE61-EAF92054B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684D-1BB7-450E-9A50-C40DC87562B1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D474-543F-451B-88B5-7626CD0A4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CBF1EB-B4A0-490F-873F-221DE8B5FA6D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A138A-B896-4BC9-A45C-613A3E9A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4tTugqBkJ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KC5LsVO9k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ndysowards.com/blog/assets/save-the-children-kitchen-circle-thought-provoking-ad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213" y="3968750"/>
            <a:ext cx="5418137" cy="984250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Calibri" pitchFamily="34" charset="0"/>
              </a:rPr>
              <a:t>DO NOW:</a:t>
            </a:r>
          </a:p>
          <a:p>
            <a:pPr>
              <a:defRPr/>
            </a:pPr>
            <a:r>
              <a:rPr lang="en-US" sz="1400" dirty="0"/>
              <a:t>Think of at least three strong reasons that you would come up with to convince your busy, healthy-conscious mom that your family should have pizza for dinner tonight.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91200" y="0"/>
            <a:ext cx="0" cy="685800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notebookpaperr.files.wordpress.com/2011/12/notebook_paper-1155x1077.jpg"/>
          <p:cNvPicPr>
            <a:picLocks noChangeAspect="1" noChangeArrowheads="1"/>
          </p:cNvPicPr>
          <p:nvPr/>
        </p:nvPicPr>
        <p:blipFill rotWithShape="1">
          <a:blip r:embed="rId2"/>
          <a:srcRect l="4343" t="3429" r="3683" b="44578"/>
          <a:stretch/>
        </p:blipFill>
        <p:spPr bwMode="auto">
          <a:xfrm>
            <a:off x="76200" y="19050"/>
            <a:ext cx="5518150" cy="38195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685800" y="19050"/>
            <a:ext cx="4659313" cy="1384300"/>
          </a:xfrm>
          <a:prstGeom prst="rect">
            <a:avLst/>
          </a:prstGeom>
          <a:noFill/>
          <a:ln w="38100" cap="sq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mbria" pitchFamily="18" charset="0"/>
              </a:rPr>
              <a:t>Tues. , Jan. 22, 2013		Ethos, Pathos, and Logos</a:t>
            </a:r>
          </a:p>
          <a:p>
            <a:r>
              <a:rPr lang="en-US" sz="1100" b="1">
                <a:latin typeface="Cambria" pitchFamily="18" charset="0"/>
              </a:rPr>
              <a:t>				   </a:t>
            </a:r>
            <a:endParaRPr lang="en-US" sz="1000" b="1">
              <a:latin typeface="Curlz MT" pitchFamily="82" charset="0"/>
            </a:endParaRPr>
          </a:p>
          <a:p>
            <a:pPr algn="ctr"/>
            <a:r>
              <a:rPr lang="en-US" sz="2000" b="1">
                <a:latin typeface="Curlz MT" pitchFamily="82" charset="0"/>
              </a:rPr>
              <a:t>“</a:t>
            </a:r>
            <a:r>
              <a:rPr lang="en-US" sz="1600" b="1">
                <a:latin typeface="Corbel" pitchFamily="34" charset="0"/>
              </a:rPr>
              <a:t>How can I categorize the persuasive techniques that I’ve learned?”</a:t>
            </a:r>
            <a:r>
              <a:rPr lang="en-US" b="1">
                <a:latin typeface="Corbel" pitchFamily="34" charset="0"/>
              </a:rPr>
              <a:t> </a:t>
            </a:r>
            <a:endParaRPr lang="en-US" sz="1100" b="1">
              <a:latin typeface="Calibri" pitchFamily="34" charset="0"/>
            </a:endParaRPr>
          </a:p>
          <a:p>
            <a:pPr algn="ctr"/>
            <a:endParaRPr lang="en-US" sz="2400" b="1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8200" y="903288"/>
            <a:ext cx="0" cy="275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4800600" y="1374775"/>
            <a:ext cx="693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Don’t forget to section this space off!</a:t>
            </a:r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1066800" y="1112838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b="1">
                <a:solidFill>
                  <a:srgbClr val="FF3300"/>
                </a:solidFill>
              </a:rPr>
              <a:t>Do Now:  Pizza Persuasion</a:t>
            </a:r>
          </a:p>
          <a:p>
            <a:pPr marL="342900" indent="-342900">
              <a:buFontTx/>
              <a:buAutoNum type="arabicPeriod"/>
            </a:pPr>
            <a:endParaRPr lang="en-US" sz="140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40437" y="457200"/>
            <a:ext cx="2590800" cy="255454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latin typeface="Calibri" pitchFamily="34" charset="0"/>
              </a:rPr>
              <a:t>TODAY: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Notes on Ethos, Pathos, and Logos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Begin creating flipbook</a:t>
            </a:r>
            <a:endParaRPr lang="en-US" sz="1600" b="1" u="sng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latin typeface="Calibri" pitchFamily="34" charset="0"/>
              </a:rPr>
              <a:t>What You Need:</a:t>
            </a:r>
          </a:p>
          <a:p>
            <a:pPr>
              <a:spcBef>
                <a:spcPts val="0"/>
              </a:spcBef>
              <a:buSzPct val="90000"/>
              <a:buFontTx/>
              <a:buChar char="•"/>
              <a:defRPr/>
            </a:pPr>
            <a:r>
              <a:rPr lang="en-US" sz="1600" dirty="0"/>
              <a:t>  pen/pencil</a:t>
            </a:r>
          </a:p>
          <a:p>
            <a:pPr>
              <a:spcBef>
                <a:spcPts val="0"/>
              </a:spcBef>
              <a:buSzPct val="90000"/>
              <a:buFontTx/>
              <a:buChar char="•"/>
              <a:defRPr/>
            </a:pPr>
            <a:r>
              <a:rPr lang="en-US" sz="1600" dirty="0"/>
              <a:t>  notebook</a:t>
            </a:r>
          </a:p>
          <a:p>
            <a:pPr>
              <a:spcBef>
                <a:spcPts val="0"/>
              </a:spcBef>
              <a:buSzPct val="90000"/>
              <a:buFontTx/>
              <a:buChar char="•"/>
              <a:defRPr/>
            </a:pPr>
            <a:r>
              <a:rPr lang="en-US" sz="1600" dirty="0"/>
              <a:t>  your brain!</a:t>
            </a:r>
          </a:p>
          <a:p>
            <a:pPr>
              <a:spcBef>
                <a:spcPct val="50000"/>
              </a:spcBef>
              <a:defRPr/>
            </a:pPr>
            <a:endParaRPr lang="en-US" sz="1600" b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oo.gl/yVA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660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26300" y="1403350"/>
            <a:ext cx="15716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hiller"/>
                <a:ea typeface="Aharoni"/>
                <a:cs typeface="Aharoni"/>
              </a:rPr>
              <a:t>How is this image effective in delivering the message of this ad?  How could this ad have been  INeffective?</a:t>
            </a:r>
            <a:endParaRPr lang="en-US" sz="2800" b="1">
              <a:latin typeface="Chill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7400" y="6096000"/>
            <a:ext cx="198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3"/>
                </a:solidFill>
              </a:rPr>
              <a:t>What do you really touch?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7725" y="6640513"/>
            <a:ext cx="9906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HAND GEL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481013"/>
            <a:ext cx="4648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You have 30 seconds to write down your immediate response to the ad that you are about to see.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010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Forte" pitchFamily="66" charset="0"/>
              </a:rPr>
              <a:t>PUBLIC SERVICE ADS</a:t>
            </a:r>
          </a:p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Forte" pitchFamily="66" charset="0"/>
              </a:rPr>
              <a:t>USING STRONG TEXT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1.bp.blogspot.com/-MlaPiqbYZSQ/TWG5ur3D2hI/AAAAAAAAACI/84NYik2w570/s1600/outdoo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988"/>
            <a:ext cx="637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18213" y="5873750"/>
            <a:ext cx="885825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6438" y="838200"/>
            <a:ext cx="1828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3"/>
                </a:solidFill>
              </a:rPr>
              <a:t>In ONE word, predict what this ad is about.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56438" y="2971800"/>
            <a:ext cx="1858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Bauhaus 93"/>
              </a:rPr>
              <a:t>How is persuasion being used in this ad?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5175" y="4556125"/>
            <a:ext cx="17414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How would you change this ad?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tatic.guim.co.uk/sys-images/Media/Pix/pictures/2009/10/13/1255457192889/Peta-ad-001.jpg"/>
          <p:cNvPicPr>
            <a:picLocks noChangeAspect="1" noChangeArrowheads="1"/>
          </p:cNvPicPr>
          <p:nvPr/>
        </p:nvPicPr>
        <p:blipFill>
          <a:blip r:embed="rId2"/>
          <a:srcRect t="13203" b="11298"/>
          <a:stretch>
            <a:fillRect/>
          </a:stretch>
        </p:blipFill>
        <p:spPr bwMode="auto">
          <a:xfrm>
            <a:off x="76200" y="914400"/>
            <a:ext cx="899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0250" y="228600"/>
            <a:ext cx="601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Write down your immediate response to the following 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6030913"/>
            <a:ext cx="33369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What assumptions are being made with this ad?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538" y="6027738"/>
            <a:ext cx="3548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What persuasive techniques are used and for what purpose?</a:t>
            </a:r>
          </a:p>
        </p:txBody>
      </p:sp>
      <p:pic>
        <p:nvPicPr>
          <p:cNvPr id="9" name="Picture 3" descr="C:\Users\bigmike\AppData\Local\Microsoft\Windows\Temporary Internet Files\Content.IE5\2L2B37U2\MC90043157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-44450"/>
            <a:ext cx="6381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niot.org/sites/default/files/uploads/p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6350"/>
            <a:ext cx="626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0" y="609600"/>
            <a:ext cx="1676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Arial Rounded MT Bold" pitchFamily="34" charset="0"/>
              </a:rPr>
              <a:t>a.  ethos?</a:t>
            </a:r>
          </a:p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Arial Rounded MT Bold" pitchFamily="34" charset="0"/>
              </a:rPr>
              <a:t>b.  pathos?</a:t>
            </a:r>
          </a:p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Arial Rounded MT Bold" pitchFamily="34" charset="0"/>
              </a:rPr>
              <a:t>c.  logos?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00" y="2268538"/>
            <a:ext cx="1524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How is the layout of this ad connected to the persuasive technique(s) being used?</a:t>
            </a:r>
          </a:p>
        </p:txBody>
      </p:sp>
      <p:pic>
        <p:nvPicPr>
          <p:cNvPr id="6" name="Picture 3" descr="C:\Users\bigmike\AppData\Local\Microsoft\Windows\Temporary Internet Files\Content.IE5\2L2B37U2\MC90043157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4475" y="0"/>
            <a:ext cx="6381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010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Forte" pitchFamily="66" charset="0"/>
              </a:rPr>
              <a:t>PUBLIC SERVICE ADS</a:t>
            </a:r>
          </a:p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Forte" pitchFamily="66" charset="0"/>
              </a:rPr>
              <a:t>USING STRONG IMAGES </a:t>
            </a:r>
            <a:r>
              <a:rPr lang="en-US" sz="5400" u="sng">
                <a:solidFill>
                  <a:schemeClr val="bg1"/>
                </a:solidFill>
                <a:latin typeface="Forte" pitchFamily="66" charset="0"/>
              </a:rPr>
              <a:t>AND</a:t>
            </a:r>
            <a:r>
              <a:rPr lang="en-US" sz="5400">
                <a:solidFill>
                  <a:schemeClr val="bg1"/>
                </a:solidFill>
                <a:latin typeface="Forte" pitchFamily="66" charset="0"/>
              </a:rPr>
              <a:t> TEXT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jundi.info/lara/wp-content/uploads/2011/10/abus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988"/>
            <a:ext cx="6110288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2209800"/>
            <a:ext cx="18288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FrankRuehl" pitchFamily="34" charset="-79"/>
                <a:cs typeface="FrankRuehl" pitchFamily="34" charset="-79"/>
              </a:rPr>
              <a:t>Explain how the image and text impact the ad 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separately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FrankRuehl" pitchFamily="34" charset="-79"/>
                <a:cs typeface="FrankRuehl" pitchFamily="34" charset="-79"/>
              </a:rPr>
              <a:t>and how they impact the ad 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together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FrankRuehl" pitchFamily="34" charset="-79"/>
                <a:cs typeface="FrankRuehl" pitchFamily="34" charset="-79"/>
              </a:rPr>
              <a:t>.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makinghomeaffordable.gov/about-mha/psa-campaigns/PublishingImages/IsolationWoman_539X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228600"/>
            <a:ext cx="88185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685800" y="554355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Make 3 observations about this ad.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267200" y="5405438"/>
            <a:ext cx="2971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How could you incorporate ethos, pathos, and logos into this ad?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payEquityPSA_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haroni"/>
                <a:ea typeface="Aharoni"/>
                <a:cs typeface="Aharoni"/>
              </a:rPr>
              <a:t>What is the significance of the setting of this ad?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7063" y="3810000"/>
            <a:ext cx="18288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Make 3 observations about this ad.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1066800"/>
            <a:ext cx="190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haroni"/>
                <a:ea typeface="Aharoni"/>
                <a:cs typeface="Aharoni"/>
              </a:rPr>
              <a:t>What does AAUW stand for, and why is the full name of the organization not on the ad?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663" y="534670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Why is this info included in the ad?</a:t>
            </a:r>
          </a:p>
        </p:txBody>
      </p:sp>
      <p:sp>
        <p:nvSpPr>
          <p:cNvPr id="9" name="Left Brace 8"/>
          <p:cNvSpPr/>
          <p:nvPr/>
        </p:nvSpPr>
        <p:spPr>
          <a:xfrm>
            <a:off x="1046163" y="5105400"/>
            <a:ext cx="533400" cy="1195388"/>
          </a:xfrm>
          <a:prstGeom prst="leftBrace">
            <a:avLst>
              <a:gd name="adj1" fmla="val 8333"/>
              <a:gd name="adj2" fmla="val 530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omecallmeduh.files.wordpress.com/2008/02/magnifying-glass.gif?w=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3721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724400" y="1600200"/>
            <a:ext cx="4114800" cy="1878013"/>
          </a:xfrm>
          <a:prstGeom prst="rect">
            <a:avLst/>
          </a:prstGeom>
          <a:noFill/>
          <a:ln w="22225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Mr. Wise-g(eye) says…Let’s take a look at </a:t>
            </a:r>
            <a:r>
              <a:rPr lang="en-US"/>
              <a:t>:</a:t>
            </a:r>
          </a:p>
          <a:p>
            <a:pPr algn="ctr"/>
            <a:endParaRPr lang="en-US"/>
          </a:p>
          <a:p>
            <a:pPr algn="ctr"/>
            <a:r>
              <a:rPr lang="en-US" sz="4000">
                <a:solidFill>
                  <a:srgbClr val="FF0000"/>
                </a:solidFill>
                <a:latin typeface="Aharoni"/>
                <a:ea typeface="Aharoni"/>
                <a:cs typeface="Aharoni"/>
              </a:rPr>
              <a:t>ETHOS, LOGOS, AND PATHOS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notebookpaperr.files.wordpress.com/2011/12/notebook_paper-1155x1077.jpg"/>
          <p:cNvPicPr>
            <a:picLocks noChangeAspect="1" noChangeArrowheads="1"/>
          </p:cNvPicPr>
          <p:nvPr/>
        </p:nvPicPr>
        <p:blipFill>
          <a:blip r:embed="rId2"/>
          <a:srcRect l="4343" t="3429" r="3683" b="4359"/>
          <a:stretch>
            <a:fillRect/>
          </a:stretch>
        </p:blipFill>
        <p:spPr bwMode="auto">
          <a:xfrm>
            <a:off x="76200" y="0"/>
            <a:ext cx="5518150" cy="680878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5791200" y="0"/>
            <a:ext cx="0" cy="685800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685800" y="19050"/>
            <a:ext cx="4659313" cy="1384300"/>
          </a:xfrm>
          <a:prstGeom prst="rect">
            <a:avLst/>
          </a:prstGeom>
          <a:noFill/>
          <a:ln w="38100" cap="sq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mbria" pitchFamily="18" charset="0"/>
              </a:rPr>
              <a:t>Tues. , Jan. 22, 2013		Ethos, Pathos, and Logos</a:t>
            </a:r>
          </a:p>
          <a:p>
            <a:r>
              <a:rPr lang="en-US" sz="1100" b="1">
                <a:latin typeface="Cambria" pitchFamily="18" charset="0"/>
              </a:rPr>
              <a:t>				   </a:t>
            </a:r>
            <a:endParaRPr lang="en-US" sz="1000" b="1">
              <a:latin typeface="Curlz MT" pitchFamily="82" charset="0"/>
            </a:endParaRPr>
          </a:p>
          <a:p>
            <a:pPr algn="ctr"/>
            <a:r>
              <a:rPr lang="en-US" sz="2000" b="1">
                <a:latin typeface="Curlz MT" pitchFamily="82" charset="0"/>
              </a:rPr>
              <a:t>“</a:t>
            </a:r>
            <a:r>
              <a:rPr lang="en-US" sz="1600" b="1">
                <a:latin typeface="Corbel" pitchFamily="34" charset="0"/>
              </a:rPr>
              <a:t>How can I categorize the persuasive techniques that I’ve learned?”</a:t>
            </a:r>
            <a:r>
              <a:rPr lang="en-US" b="1">
                <a:latin typeface="Corbel" pitchFamily="34" charset="0"/>
              </a:rPr>
              <a:t> </a:t>
            </a:r>
            <a:endParaRPr lang="en-US" sz="1100" b="1">
              <a:latin typeface="Calibri" pitchFamily="34" charset="0"/>
            </a:endParaRPr>
          </a:p>
          <a:p>
            <a:pPr algn="ctr"/>
            <a:endParaRPr lang="en-US" sz="2400" b="1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8200" y="903288"/>
            <a:ext cx="0" cy="511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800600" y="1374775"/>
            <a:ext cx="693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Don’t forget to section this space off!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066800" y="1112838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b="1">
                <a:solidFill>
                  <a:srgbClr val="FF3300"/>
                </a:solidFill>
              </a:rPr>
              <a:t>Do Now:  Pizza Persuasion</a:t>
            </a:r>
          </a:p>
          <a:p>
            <a:pPr marL="342900" indent="-342900">
              <a:buFontTx/>
              <a:buAutoNum type="arabicPeriod"/>
            </a:pPr>
            <a:endParaRPr lang="en-US" sz="14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6049963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1143000" y="2743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b="1">
                <a:solidFill>
                  <a:srgbClr val="FF3300"/>
                </a:solidFill>
              </a:rPr>
              <a:t>Notes on Ethos, Logos, and Pathos:</a:t>
            </a:r>
          </a:p>
          <a:p>
            <a:pPr marL="342900" indent="-342900">
              <a:buFontTx/>
              <a:buAutoNum type="arabicPeriod"/>
            </a:pPr>
            <a:endParaRPr lang="en-US" sz="140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26150" y="165100"/>
            <a:ext cx="2743200" cy="6986528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Calibri" pitchFamily="34" charset="0"/>
              </a:rPr>
              <a:t>NOTES ON ETHOS, LOGOS, AND PATHOS: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What do you think these three words mean?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dirty="0">
                <a:latin typeface="Calibri" pitchFamily="34" charset="0"/>
              </a:rPr>
              <a:t>Watch the following two videos on ELP.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dirty="0">
                <a:latin typeface="Calibri" pitchFamily="34" charset="0"/>
              </a:rPr>
              <a:t>As you watch, RECORD YOUR OWN NOTES on what each term means and how it is used for persuasion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dirty="0">
                <a:latin typeface="Calibri" pitchFamily="34" charset="0"/>
              </a:rPr>
              <a:t>You may write down examples of how they are used also.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Calibri" pitchFamily="34" charset="0"/>
              </a:rPr>
              <a:t>Video #1: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alibri" pitchFamily="34" charset="0"/>
                <a:hlinkClick r:id="rId3"/>
              </a:rPr>
              <a:t>http://www.youtube.com/watch?v=x4tTugqBkJU</a:t>
            </a:r>
            <a:endParaRPr lang="en-US" sz="1400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Calibri" pitchFamily="34" charset="0"/>
              </a:rPr>
              <a:t>Video #2</a:t>
            </a:r>
            <a:r>
              <a:rPr lang="en-US" sz="1400" b="1" dirty="0" smtClean="0">
                <a:latin typeface="Calibri" pitchFamily="34" charset="0"/>
              </a:rPr>
              <a:t>: Braveheart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Calibri" pitchFamily="34" charset="0"/>
                <a:hlinkClick r:id="rId4"/>
              </a:rPr>
              <a:t>https://www.youtube.com/watch?v=lEOOZDbMrgE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 smtClean="0">
                <a:latin typeface="Calibri" pitchFamily="34" charset="0"/>
                <a:hlinkClick r:id="rId4"/>
              </a:rPr>
              <a:t>https</a:t>
            </a:r>
            <a:r>
              <a:rPr lang="en-US" sz="1400" b="1" dirty="0">
                <a:latin typeface="Calibri" pitchFamily="34" charset="0"/>
                <a:hlinkClick r:id="rId4"/>
              </a:rPr>
              <a:t>://</a:t>
            </a:r>
            <a:r>
              <a:rPr lang="en-US" sz="1400" b="1" dirty="0" smtClean="0">
                <a:latin typeface="Calibri" pitchFamily="34" charset="0"/>
                <a:hlinkClick r:id="rId4"/>
              </a:rPr>
              <a:t>www.youtube.com/watch?v=aKC5LsVO9k0</a:t>
            </a:r>
            <a:endParaRPr lang="en-US" sz="1400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213" y="3968750"/>
            <a:ext cx="5418137" cy="1600438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alibri" pitchFamily="34" charset="0"/>
              </a:rPr>
              <a:t>DO NOW: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Think about print advertisements that you may have seen before about an important issue.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latin typeface="+mj-lt"/>
                <a:cs typeface="Arial" pitchFamily="34" charset="0"/>
              </a:rPr>
              <a:t>What kind of information do you think is important to include on a print advertisement for a public service announcement?  List at least 5 things.</a:t>
            </a:r>
          </a:p>
          <a:p>
            <a:pPr>
              <a:defRPr/>
            </a:pPr>
            <a:endParaRPr lang="en-US" sz="1400" dirty="0">
              <a:latin typeface="+mj-lt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91200" y="0"/>
            <a:ext cx="0" cy="685800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notebookpaperr.files.wordpress.com/2011/12/notebook_paper-1155x1077.jpg"/>
          <p:cNvPicPr>
            <a:picLocks noChangeAspect="1" noChangeArrowheads="1"/>
          </p:cNvPicPr>
          <p:nvPr/>
        </p:nvPicPr>
        <p:blipFill rotWithShape="1">
          <a:blip r:embed="rId2"/>
          <a:srcRect l="4343" t="3429" r="3683" b="44578"/>
          <a:stretch/>
        </p:blipFill>
        <p:spPr bwMode="auto">
          <a:xfrm>
            <a:off x="76200" y="19050"/>
            <a:ext cx="5518150" cy="38195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685800" y="19050"/>
            <a:ext cx="4659313" cy="1384300"/>
          </a:xfrm>
          <a:prstGeom prst="rect">
            <a:avLst/>
          </a:prstGeom>
          <a:noFill/>
          <a:ln w="38100" cap="sq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mbria" pitchFamily="18" charset="0"/>
              </a:rPr>
              <a:t>Wed. , Jan. 23, 2013		PSA Print Ads</a:t>
            </a:r>
          </a:p>
          <a:p>
            <a:r>
              <a:rPr lang="en-US" sz="1100" b="1">
                <a:latin typeface="Cambria" pitchFamily="18" charset="0"/>
              </a:rPr>
              <a:t>				   </a:t>
            </a:r>
            <a:endParaRPr lang="en-US" sz="1000" b="1">
              <a:latin typeface="Curlz MT" pitchFamily="82" charset="0"/>
            </a:endParaRPr>
          </a:p>
          <a:p>
            <a:pPr algn="ctr"/>
            <a:r>
              <a:rPr lang="en-US" sz="2000" b="1">
                <a:latin typeface="Curlz MT" pitchFamily="82" charset="0"/>
              </a:rPr>
              <a:t>“</a:t>
            </a:r>
            <a:r>
              <a:rPr lang="en-US" sz="1600" b="1">
                <a:latin typeface="Corbel" pitchFamily="34" charset="0"/>
              </a:rPr>
              <a:t>How are public service announcement print ads made to be effective?”</a:t>
            </a:r>
            <a:r>
              <a:rPr lang="en-US" b="1">
                <a:latin typeface="Corbel" pitchFamily="34" charset="0"/>
              </a:rPr>
              <a:t> </a:t>
            </a:r>
            <a:endParaRPr lang="en-US" sz="1100" b="1">
              <a:latin typeface="Calibri" pitchFamily="34" charset="0"/>
            </a:endParaRPr>
          </a:p>
          <a:p>
            <a:pPr algn="ctr"/>
            <a:endParaRPr lang="en-US" sz="2400" b="1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8200" y="903288"/>
            <a:ext cx="0" cy="275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4800600" y="1374775"/>
            <a:ext cx="693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Don’t forget to section this space off!</a:t>
            </a:r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1066800" y="1112838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b="1">
                <a:solidFill>
                  <a:srgbClr val="FF3300"/>
                </a:solidFill>
              </a:rPr>
              <a:t>Do Now:  PSA Print Ad Predictions</a:t>
            </a:r>
          </a:p>
          <a:p>
            <a:pPr marL="342900" indent="-342900">
              <a:buFontTx/>
              <a:buAutoNum type="arabicPeriod"/>
            </a:pPr>
            <a:endParaRPr lang="en-US" sz="140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172200" y="457200"/>
            <a:ext cx="2590800" cy="2185214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latin typeface="Calibri" pitchFamily="34" charset="0"/>
              </a:rPr>
              <a:t>TODAY: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Analysis of PSA print ads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Think Inc. campaigns</a:t>
            </a:r>
          </a:p>
          <a:p>
            <a:pPr>
              <a:spcBef>
                <a:spcPts val="0"/>
              </a:spcBef>
              <a:defRPr/>
            </a:pPr>
            <a:endParaRPr lang="en-US" sz="1600" b="1" u="sng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u="sng" dirty="0">
                <a:latin typeface="Calibri" pitchFamily="34" charset="0"/>
              </a:rPr>
              <a:t>What You Need:</a:t>
            </a:r>
          </a:p>
          <a:p>
            <a:pPr>
              <a:spcBef>
                <a:spcPts val="0"/>
              </a:spcBef>
              <a:buSzPct val="90000"/>
              <a:buFontTx/>
              <a:buChar char="•"/>
              <a:defRPr/>
            </a:pPr>
            <a:r>
              <a:rPr lang="en-US" sz="1600" dirty="0"/>
              <a:t>  pen/pencil</a:t>
            </a:r>
          </a:p>
          <a:p>
            <a:pPr>
              <a:spcBef>
                <a:spcPts val="0"/>
              </a:spcBef>
              <a:buSzPct val="90000"/>
              <a:buFontTx/>
              <a:buChar char="•"/>
              <a:defRPr/>
            </a:pPr>
            <a:r>
              <a:rPr lang="en-US" sz="1600" dirty="0"/>
              <a:t>  notebook</a:t>
            </a:r>
          </a:p>
          <a:p>
            <a:pPr>
              <a:spcBef>
                <a:spcPts val="0"/>
              </a:spcBef>
              <a:buSzPct val="90000"/>
              <a:buFontTx/>
              <a:buChar char="•"/>
              <a:defRPr/>
            </a:pPr>
            <a:r>
              <a:rPr lang="en-US" sz="1600" dirty="0" smtClean="0"/>
              <a:t>your </a:t>
            </a:r>
            <a:r>
              <a:rPr lang="en-US" sz="1600" dirty="0"/>
              <a:t>brain</a:t>
            </a:r>
            <a:r>
              <a:rPr lang="en-US" sz="1600" dirty="0" smtClean="0"/>
              <a:t>!</a:t>
            </a:r>
            <a:endParaRPr lang="en-US" sz="1600" b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somecallmeduh.files.wordpress.com/2008/02/magnifying-glass.gif?w=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3721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572000" y="1600200"/>
            <a:ext cx="4114800" cy="2492375"/>
          </a:xfrm>
          <a:prstGeom prst="rect">
            <a:avLst/>
          </a:prstGeom>
          <a:noFill/>
          <a:ln w="22225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Mr. Wise-g(eye) says…Let’s take a look at </a:t>
            </a:r>
            <a:r>
              <a:rPr lang="en-US"/>
              <a:t>:</a:t>
            </a:r>
          </a:p>
          <a:p>
            <a:pPr algn="ctr"/>
            <a:endParaRPr lang="en-US"/>
          </a:p>
          <a:p>
            <a:pPr algn="ctr"/>
            <a:r>
              <a:rPr lang="en-US" sz="4000">
                <a:solidFill>
                  <a:srgbClr val="FF0000"/>
                </a:solidFill>
                <a:latin typeface="Aharoni"/>
                <a:ea typeface="Aharoni"/>
                <a:cs typeface="Aharoni"/>
              </a:rPr>
              <a:t>USING IMAGES AND TEXT IN PSA PRINT 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notebookpaperr.files.wordpress.com/2011/12/notebook_paper-1155x1077.jpg"/>
          <p:cNvPicPr>
            <a:picLocks noChangeAspect="1" noChangeArrowheads="1"/>
          </p:cNvPicPr>
          <p:nvPr/>
        </p:nvPicPr>
        <p:blipFill>
          <a:blip r:embed="rId2"/>
          <a:srcRect l="4343" t="3429" r="3683" b="4359"/>
          <a:stretch>
            <a:fillRect/>
          </a:stretch>
        </p:blipFill>
        <p:spPr bwMode="auto">
          <a:xfrm>
            <a:off x="44451" y="-181769"/>
            <a:ext cx="5518150" cy="680878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5791200" y="0"/>
            <a:ext cx="0" cy="685800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685800" y="19050"/>
            <a:ext cx="4659313" cy="1384300"/>
          </a:xfrm>
          <a:prstGeom prst="rect">
            <a:avLst/>
          </a:prstGeom>
          <a:noFill/>
          <a:ln w="38100" cap="sq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mbria" pitchFamily="18" charset="0"/>
              </a:rPr>
              <a:t>Wed. , Jan. 23, 2013		PSA Print Ads</a:t>
            </a:r>
          </a:p>
          <a:p>
            <a:r>
              <a:rPr lang="en-US" sz="1100" b="1">
                <a:latin typeface="Cambria" pitchFamily="18" charset="0"/>
              </a:rPr>
              <a:t>				   </a:t>
            </a:r>
            <a:endParaRPr lang="en-US" sz="1000" b="1">
              <a:latin typeface="Curlz MT" pitchFamily="82" charset="0"/>
            </a:endParaRPr>
          </a:p>
          <a:p>
            <a:pPr algn="ctr"/>
            <a:r>
              <a:rPr lang="en-US" sz="2000" b="1">
                <a:latin typeface="Curlz MT" pitchFamily="82" charset="0"/>
              </a:rPr>
              <a:t>“</a:t>
            </a:r>
            <a:r>
              <a:rPr lang="en-US" sz="1600" b="1">
                <a:latin typeface="Corbel" pitchFamily="34" charset="0"/>
              </a:rPr>
              <a:t>How are public service announcement print ads made to be effective?”</a:t>
            </a:r>
            <a:r>
              <a:rPr lang="en-US" b="1">
                <a:latin typeface="Corbel" pitchFamily="34" charset="0"/>
              </a:rPr>
              <a:t> </a:t>
            </a:r>
            <a:endParaRPr lang="en-US" sz="1100" b="1">
              <a:latin typeface="Calibri" pitchFamily="34" charset="0"/>
            </a:endParaRPr>
          </a:p>
          <a:p>
            <a:pPr algn="ctr"/>
            <a:endParaRPr lang="en-US" sz="2400" b="1">
              <a:latin typeface="Calibri" pitchFamily="34" charset="0"/>
            </a:endParaRP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1066800" y="1112838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b="1">
                <a:solidFill>
                  <a:srgbClr val="FF3300"/>
                </a:solidFill>
              </a:rPr>
              <a:t>Do Now:  PSA Print Ad Predictions</a:t>
            </a:r>
          </a:p>
          <a:p>
            <a:pPr marL="342900" indent="-342900">
              <a:buFontTx/>
              <a:buAutoNum type="arabicPeriod"/>
            </a:pPr>
            <a:endParaRPr lang="en-US" sz="14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9800" y="331788"/>
            <a:ext cx="2819400" cy="141577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Calibri" pitchFamily="34" charset="0"/>
              </a:rPr>
              <a:t>ANALYZING PSA PRINT ADS:</a:t>
            </a:r>
          </a:p>
          <a:p>
            <a:pPr>
              <a:spcBef>
                <a:spcPct val="50000"/>
              </a:spcBef>
              <a:defRPr/>
            </a:pPr>
            <a:endParaRPr lang="en-US" sz="1400" dirty="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1400" dirty="0">
                <a:latin typeface="Calibri" pitchFamily="34" charset="0"/>
              </a:rPr>
              <a:t>Label the next section in your notes as “Analyzing Images and Text in PSA Print Ads</a:t>
            </a:r>
            <a:r>
              <a:rPr lang="en-US" sz="1400" dirty="0" smtClean="0">
                <a:latin typeface="Calibri" pitchFamily="34" charset="0"/>
              </a:rPr>
              <a:t>”.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6467475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7010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Forte" pitchFamily="66" charset="0"/>
              </a:rPr>
              <a:t>PUBLIC SERVICE ADS USING STRONG IMAGES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ndysowards.com/blog/assets/save-the-children-kitchen-circle-thought-provoking-ad-680x434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800" y="5753100"/>
            <a:ext cx="46482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You have 30 seconds to write down your immediate response to the ad that you are about to see.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457200"/>
            <a:ext cx="2057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</a:rPr>
              <a:t>70% of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</a:rPr>
              <a:t>abused children turn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</a:rPr>
              <a:t> into abusive adults.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</a:rPr>
              <a:t>Donate at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</a:rPr>
              <a:t>savethechildren.mx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</a:rPr>
              <a:t>break the circle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3352800"/>
            <a:ext cx="14478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What is the message of this ad, and how does this image affect the message?</a:t>
            </a:r>
          </a:p>
        </p:txBody>
      </p:sp>
      <p:pic>
        <p:nvPicPr>
          <p:cNvPr id="7" name="Picture 2" descr="http://2.bp.blogspot.com/-du3b6KlN-vM/TW5g5I2NjII/AAAAAAAAA84/EHetL1Bubro/s1600/Communi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2684463"/>
            <a:ext cx="59055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Wwflu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3058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553200" y="6596063"/>
            <a:ext cx="2005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“Before its too late. wwf.org”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813" y="5918200"/>
            <a:ext cx="2363787" cy="646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Aparajita" pitchFamily="34" charset="0"/>
                <a:cs typeface="Aparajita" pitchFamily="34" charset="0"/>
              </a:rPr>
              <a:t>In five words or less, what does this image represent</a:t>
            </a:r>
            <a:r>
              <a:rPr lang="en-US" dirty="0">
                <a:solidFill>
                  <a:schemeClr val="accent3"/>
                </a:solidFill>
                <a:latin typeface="Aparajita" pitchFamily="34" charset="0"/>
                <a:cs typeface="Aparajita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3713" y="6067425"/>
            <a:ext cx="23622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Aparajita" pitchFamily="34" charset="0"/>
                <a:cs typeface="Aparajita" pitchFamily="34" charset="0"/>
              </a:rPr>
              <a:t>What is the ad’s message</a:t>
            </a:r>
            <a:r>
              <a:rPr lang="en-US" dirty="0">
                <a:solidFill>
                  <a:schemeClr val="accent3"/>
                </a:solidFill>
                <a:latin typeface="Aparajita" pitchFamily="34" charset="0"/>
                <a:cs typeface="Aparajita" pitchFamily="34" charset="0"/>
              </a:rPr>
              <a:t>?</a:t>
            </a:r>
          </a:p>
        </p:txBody>
      </p:sp>
      <p:pic>
        <p:nvPicPr>
          <p:cNvPr id="8" name="Picture 3" descr="C:\Users\bigmike\AppData\Local\Microsoft\Windows\Temporary Internet Files\Content.IE5\2L2B37U2\MC90043157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000"/>
            <a:ext cx="8826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16433</TotalTime>
  <Words>667</Words>
  <Application>Microsoft Office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Aharoni</vt:lpstr>
      <vt:lpstr>Aparajita</vt:lpstr>
      <vt:lpstr>Arial</vt:lpstr>
      <vt:lpstr>Arial Rounded MT Bold</vt:lpstr>
      <vt:lpstr>Bauhaus 93</vt:lpstr>
      <vt:lpstr>Calibri</vt:lpstr>
      <vt:lpstr>Cambria</vt:lpstr>
      <vt:lpstr>Chiller</vt:lpstr>
      <vt:lpstr>Corbel</vt:lpstr>
      <vt:lpstr>Curlz MT</vt:lpstr>
      <vt:lpstr>Forte</vt:lpstr>
      <vt:lpstr>FrankRuehl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Wilkens, Aaron</cp:lastModifiedBy>
  <cp:revision>297</cp:revision>
  <dcterms:created xsi:type="dcterms:W3CDTF">2012-09-07T15:10:29Z</dcterms:created>
  <dcterms:modified xsi:type="dcterms:W3CDTF">2015-09-21T17:56:45Z</dcterms:modified>
</cp:coreProperties>
</file>